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69" r:id="rId5"/>
    <p:sldId id="267" r:id="rId6"/>
    <p:sldId id="270" r:id="rId7"/>
    <p:sldId id="271" r:id="rId8"/>
    <p:sldId id="266" r:id="rId9"/>
    <p:sldId id="259" r:id="rId10"/>
    <p:sldId id="261" r:id="rId11"/>
    <p:sldId id="262" r:id="rId12"/>
    <p:sldId id="263" r:id="rId13"/>
    <p:sldId id="272" r:id="rId14"/>
    <p:sldId id="276" r:id="rId15"/>
    <p:sldId id="264" r:id="rId16"/>
    <p:sldId id="275" r:id="rId17"/>
    <p:sldId id="265" r:id="rId18"/>
    <p:sldId id="273" r:id="rId19"/>
    <p:sldId id="274" r:id="rId20"/>
    <p:sldId id="279" r:id="rId21"/>
    <p:sldId id="280" r:id="rId22"/>
    <p:sldId id="278" r:id="rId23"/>
    <p:sldId id="281" r:id="rId24"/>
    <p:sldId id="282" r:id="rId25"/>
    <p:sldId id="286" r:id="rId26"/>
    <p:sldId id="285" r:id="rId27"/>
    <p:sldId id="284"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60"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1770B54F-A370-4C0B-88FE-99B56E638B09}" type="datetimeFigureOut">
              <a:rPr lang="nl-NL" smtClean="0"/>
              <a:pPr/>
              <a:t>16-2-2016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C8CD54-F618-4A38-855B-3D04663D8338}"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70B54F-A370-4C0B-88FE-99B56E638B09}" type="datetimeFigureOut">
              <a:rPr lang="nl-NL" smtClean="0"/>
              <a:pPr/>
              <a:t>16-2-2016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C8CD54-F618-4A38-855B-3D04663D8338}"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70B54F-A370-4C0B-88FE-99B56E638B09}" type="datetimeFigureOut">
              <a:rPr lang="nl-NL" smtClean="0"/>
              <a:pPr/>
              <a:t>16-2-2016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C8CD54-F618-4A38-855B-3D04663D8338}"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70B54F-A370-4C0B-88FE-99B56E638B09}" type="datetimeFigureOut">
              <a:rPr lang="nl-NL" smtClean="0"/>
              <a:pPr/>
              <a:t>16-2-2016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C8CD54-F618-4A38-855B-3D04663D8338}"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70B54F-A370-4C0B-88FE-99B56E638B09}" type="datetimeFigureOut">
              <a:rPr lang="nl-NL" smtClean="0"/>
              <a:pPr/>
              <a:t>16-2-2016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C8CD54-F618-4A38-855B-3D04663D8338}"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70B54F-A370-4C0B-88FE-99B56E638B09}" type="datetimeFigureOut">
              <a:rPr lang="nl-NL" smtClean="0"/>
              <a:pPr/>
              <a:t>16-2-2016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C8CD54-F618-4A38-855B-3D04663D8338}"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70B54F-A370-4C0B-88FE-99B56E638B09}" type="datetimeFigureOut">
              <a:rPr lang="nl-NL" smtClean="0"/>
              <a:pPr/>
              <a:t>16-2-2016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4C8CD54-F618-4A38-855B-3D04663D8338}"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70B54F-A370-4C0B-88FE-99B56E638B09}" type="datetimeFigureOut">
              <a:rPr lang="nl-NL" smtClean="0"/>
              <a:pPr/>
              <a:t>16-2-2016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4C8CD54-F618-4A38-855B-3D04663D8338}"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70B54F-A370-4C0B-88FE-99B56E638B09}" type="datetimeFigureOut">
              <a:rPr lang="nl-NL" smtClean="0"/>
              <a:pPr/>
              <a:t>16-2-2016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4C8CD54-F618-4A38-855B-3D04663D8338}"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70B54F-A370-4C0B-88FE-99B56E638B09}" type="datetimeFigureOut">
              <a:rPr lang="nl-NL" smtClean="0"/>
              <a:pPr/>
              <a:t>16-2-2016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C8CD54-F618-4A38-855B-3D04663D8338}"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70B54F-A370-4C0B-88FE-99B56E638B09}" type="datetimeFigureOut">
              <a:rPr lang="nl-NL" smtClean="0"/>
              <a:pPr/>
              <a:t>16-2-2016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C8CD54-F618-4A38-855B-3D04663D8338}"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0B54F-A370-4C0B-88FE-99B56E638B09}" type="datetimeFigureOut">
              <a:rPr lang="nl-NL" smtClean="0"/>
              <a:pPr/>
              <a:t>16-2-2016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8CD54-F618-4A38-855B-3D04663D8338}"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ynbiosys.alterra.nl/natura2000/gebiedendatabase.aspx?subj=n2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rvo.nl/actueel/nieuws/vernieuwd-stelsel-voor-agrarisch-natuur-en-landschapsbeheer"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mijn.rvo.nl/natuurbeheer-sn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3MRcn_3VE2Q"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ruimtelijkeplannen.nl/documents/NL.IMRO.0757.BP01nergenaong2014-VST1/b_NL.IMRO.0757.BP01nergenaong2014-VST1_tb6.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invasieve-exoten.nl/wat%20u%20kunt%20doen.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indparknieuwewaterweg.nl/images/564cfd1b8923c.png"/>
          <p:cNvPicPr>
            <a:picLocks noChangeAspect="1" noChangeArrowheads="1"/>
          </p:cNvPicPr>
          <p:nvPr/>
        </p:nvPicPr>
        <p:blipFill>
          <a:blip r:embed="rId2" cstate="print"/>
          <a:srcRect/>
          <a:stretch>
            <a:fillRect/>
          </a:stretch>
        </p:blipFill>
        <p:spPr bwMode="auto">
          <a:xfrm>
            <a:off x="376999" y="2132856"/>
            <a:ext cx="8508351" cy="194421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11266" name="Picture 2" descr="http://www.flora-en-faunawet.nl/images/headers/14114617007156.jpg"/>
          <p:cNvPicPr>
            <a:picLocks noChangeAspect="1" noChangeArrowheads="1"/>
          </p:cNvPicPr>
          <p:nvPr/>
        </p:nvPicPr>
        <p:blipFill>
          <a:blip r:embed="rId2" cstate="print"/>
          <a:srcRect/>
          <a:stretch>
            <a:fillRect/>
          </a:stretch>
        </p:blipFill>
        <p:spPr bwMode="auto">
          <a:xfrm>
            <a:off x="-86967" y="3429000"/>
            <a:ext cx="9230967" cy="3429000"/>
          </a:xfrm>
          <a:prstGeom prst="rect">
            <a:avLst/>
          </a:prstGeom>
          <a:noFill/>
        </p:spPr>
      </p:pic>
      <p:pic>
        <p:nvPicPr>
          <p:cNvPr id="11268" name="Picture 4" descr="Afbeeldingsresultaat voor flora en faunawet"/>
          <p:cNvPicPr>
            <a:picLocks noChangeAspect="1" noChangeArrowheads="1"/>
          </p:cNvPicPr>
          <p:nvPr/>
        </p:nvPicPr>
        <p:blipFill>
          <a:blip r:embed="rId3" cstate="print"/>
          <a:srcRect/>
          <a:stretch>
            <a:fillRect/>
          </a:stretch>
        </p:blipFill>
        <p:spPr bwMode="auto">
          <a:xfrm>
            <a:off x="251520" y="7184"/>
            <a:ext cx="8892480" cy="346336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0242" name="Picture 2" descr="http://www.dgr.nl/images/erv-ffwe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9220" name="Picture 4" descr="http://www.groenstudieclubmiddennederland.nl/wp-content/uploads/2015/08/snoeien-810x456.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9144000" cy="4031873"/>
          </a:xfrm>
          <a:prstGeom prst="rect">
            <a:avLst/>
          </a:prstGeom>
        </p:spPr>
        <p:txBody>
          <a:bodyPr wrap="square">
            <a:spAutoFit/>
          </a:bodyPr>
          <a:lstStyle/>
          <a:p>
            <a:r>
              <a:rPr lang="nl-NL" sz="3200" b="1" dirty="0" err="1" smtClean="0"/>
              <a:t>Natura</a:t>
            </a:r>
            <a:r>
              <a:rPr lang="nl-NL" sz="3200" b="1" dirty="0" smtClean="0"/>
              <a:t> 2000</a:t>
            </a:r>
          </a:p>
          <a:p>
            <a:endParaRPr lang="nl-NL" sz="3200" b="1" dirty="0"/>
          </a:p>
          <a:p>
            <a:endParaRPr lang="nl-NL" sz="3200" b="1" dirty="0" smtClean="0"/>
          </a:p>
          <a:p>
            <a:r>
              <a:rPr lang="nl-NL" sz="3200" dirty="0" err="1" smtClean="0"/>
              <a:t>Natura</a:t>
            </a:r>
            <a:r>
              <a:rPr lang="nl-NL" sz="3200" dirty="0" smtClean="0"/>
              <a:t> 2000 is een Europees netwerk van beschermde natuurgebieden. In </a:t>
            </a:r>
            <a:r>
              <a:rPr lang="nl-NL" sz="3200" dirty="0" err="1" smtClean="0"/>
              <a:t>Natura</a:t>
            </a:r>
            <a:r>
              <a:rPr lang="nl-NL" sz="3200" dirty="0" smtClean="0"/>
              <a:t> 2000-gebieden worden bepaalde diersoorten en hun natuurlijke leefomgeving beschermd om de biodiversiteit te behouden</a:t>
            </a:r>
            <a:endParaRPr lang="nl-NL" sz="3200" dirty="0"/>
          </a:p>
        </p:txBody>
      </p:sp>
      <p:sp>
        <p:nvSpPr>
          <p:cNvPr id="6" name="Rechthoek 5"/>
          <p:cNvSpPr/>
          <p:nvPr/>
        </p:nvSpPr>
        <p:spPr>
          <a:xfrm>
            <a:off x="3707904" y="4365104"/>
            <a:ext cx="4572000" cy="923330"/>
          </a:xfrm>
          <a:prstGeom prst="rect">
            <a:avLst/>
          </a:prstGeom>
        </p:spPr>
        <p:txBody>
          <a:bodyPr>
            <a:spAutoFit/>
          </a:bodyPr>
          <a:lstStyle/>
          <a:p>
            <a:r>
              <a:rPr lang="nl-NL" dirty="0" smtClean="0">
                <a:hlinkClick r:id="rId2"/>
              </a:rPr>
              <a:t>http://www.synbiosys.alterra.nl/natura2000/gebiedendatabase.aspx?subj=n2k</a:t>
            </a:r>
            <a:endParaRPr lang="nl-NL" dirty="0" smtClean="0"/>
          </a:p>
          <a:p>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AutoShape 4" descr="Afbeeldingsresultaat voor ecodu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33798" name="AutoShape 6" descr="Afbeeldingsresultaat voor ecodu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33802" name="AutoShape 10" descr="Afbeeldingsresultaat voor ecodu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33804" name="AutoShape 12" descr="Afbeeldingsresultaat voor ecodu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33810" name="Picture 18" descr="Afbeeldingsresultaat voor ecoduct"/>
          <p:cNvPicPr>
            <a:picLocks noChangeAspect="1" noChangeArrowheads="1"/>
          </p:cNvPicPr>
          <p:nvPr/>
        </p:nvPicPr>
        <p:blipFill>
          <a:blip r:embed="rId2" cstate="print"/>
          <a:srcRect/>
          <a:stretch>
            <a:fillRect/>
          </a:stretch>
        </p:blipFill>
        <p:spPr bwMode="auto">
          <a:xfrm>
            <a:off x="64212" y="0"/>
            <a:ext cx="9079788" cy="68580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3314" name="Picture 2" descr="http://files.planviewer.nl/ruimtelijkeplannen/01/0114/NL.IMRO.0114.2015013-B501/i_NL.IMRO.0114.2015013-B501_0013.png"/>
          <p:cNvPicPr>
            <a:picLocks noChangeAspect="1" noChangeArrowheads="1"/>
          </p:cNvPicPr>
          <p:nvPr/>
        </p:nvPicPr>
        <p:blipFill>
          <a:blip r:embed="rId2" cstate="print"/>
          <a:srcRect/>
          <a:stretch>
            <a:fillRect/>
          </a:stretch>
        </p:blipFill>
        <p:spPr bwMode="auto">
          <a:xfrm>
            <a:off x="30662" y="0"/>
            <a:ext cx="9113338"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3554" name="Picture 2" descr="Afbeeldingsresultaat voor flora en faunawet"/>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9144000" cy="3539430"/>
          </a:xfrm>
          <a:prstGeom prst="rect">
            <a:avLst/>
          </a:prstGeom>
        </p:spPr>
        <p:txBody>
          <a:bodyPr wrap="square">
            <a:spAutoFit/>
          </a:bodyPr>
          <a:lstStyle/>
          <a:p>
            <a:r>
              <a:rPr lang="nl-NL" sz="3200" b="1" dirty="0" smtClean="0"/>
              <a:t>Subsidie natuurbeheer</a:t>
            </a:r>
          </a:p>
          <a:p>
            <a:endParaRPr lang="nl-NL" sz="3200" b="1" dirty="0" smtClean="0"/>
          </a:p>
          <a:p>
            <a:r>
              <a:rPr lang="nl-NL" sz="3200" dirty="0" smtClean="0"/>
              <a:t>Boeren die rekening houden met dieren en planten op hun land kunnen hiervoor subsidie aanvragen. Dit geldt ook voor particuliere grondeigenaren die hun bos en natuurgrond beheren en hun terrein openstellen voor publiek.</a:t>
            </a:r>
            <a:endParaRPr lang="nl-NL"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9144000" cy="4524315"/>
          </a:xfrm>
          <a:prstGeom prst="rect">
            <a:avLst/>
          </a:prstGeom>
        </p:spPr>
        <p:txBody>
          <a:bodyPr wrap="square">
            <a:spAutoFit/>
          </a:bodyPr>
          <a:lstStyle/>
          <a:p>
            <a:r>
              <a:rPr lang="nl-NL" sz="3200" b="1" dirty="0" smtClean="0"/>
              <a:t>Vernieuwd stelsel agrarisch natuurbeheer en landschapsbeheer</a:t>
            </a:r>
          </a:p>
          <a:p>
            <a:endParaRPr lang="nl-NL" sz="3200" b="1" dirty="0"/>
          </a:p>
          <a:p>
            <a:endParaRPr lang="nl-NL" sz="3200" b="1" dirty="0" smtClean="0"/>
          </a:p>
          <a:p>
            <a:r>
              <a:rPr lang="nl-NL" sz="3200" dirty="0" smtClean="0"/>
              <a:t>Sinds 1 januari 2016 geldt een </a:t>
            </a:r>
            <a:r>
              <a:rPr lang="nl-NL" sz="3200" dirty="0" smtClean="0">
                <a:hlinkClick r:id="rId2"/>
              </a:rPr>
              <a:t>vernieuwd stelsel voor agrarisch natuur- en landschapsbeheer</a:t>
            </a:r>
            <a:endParaRPr lang="nl-NL" sz="3200" dirty="0" smtClean="0"/>
          </a:p>
          <a:p>
            <a:endParaRPr lang="nl-NL" sz="3200" dirty="0"/>
          </a:p>
          <a:p>
            <a:r>
              <a:rPr lang="nl-NL" sz="3200" dirty="0" smtClean="0"/>
              <a:t> Boeren dienen samen plannen in om natuur op hun bedrijven te beheren. </a:t>
            </a:r>
            <a:endParaRPr lang="nl-NL"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9144000" cy="5509200"/>
          </a:xfrm>
          <a:prstGeom prst="rect">
            <a:avLst/>
          </a:prstGeom>
        </p:spPr>
        <p:txBody>
          <a:bodyPr wrap="square">
            <a:spAutoFit/>
          </a:bodyPr>
          <a:lstStyle/>
          <a:p>
            <a:r>
              <a:rPr lang="nl-NL" sz="3200" b="1" dirty="0" smtClean="0"/>
              <a:t>Subsidie agrarisch natuurbeheer</a:t>
            </a:r>
          </a:p>
          <a:p>
            <a:endParaRPr lang="nl-NL" sz="3200" b="1" dirty="0" smtClean="0"/>
          </a:p>
          <a:p>
            <a:r>
              <a:rPr lang="nl-NL" sz="3200" dirty="0" smtClean="0"/>
              <a:t>Boeren houden met agrarisch natuurbeheer rekening met dieren en planten op hun land. Zij kunnen hiervoor subsidie aanvragen via de </a:t>
            </a:r>
            <a:r>
              <a:rPr lang="nl-NL" sz="3200" dirty="0" smtClean="0">
                <a:hlinkClick r:id="rId2" tooltip="Rijksdienst voor Ondernemend Nederland (RVO.nl) - Subsidie Agrarisch natuurbeheer (SNL)"/>
              </a:rPr>
              <a:t>regeling Subsidie Agrarisch natuurbeheer</a:t>
            </a:r>
            <a:endParaRPr lang="nl-NL" sz="3200" dirty="0" smtClean="0"/>
          </a:p>
          <a:p>
            <a:endParaRPr lang="nl-NL" sz="3200" dirty="0" smtClean="0"/>
          </a:p>
          <a:p>
            <a:r>
              <a:rPr lang="nl-NL" sz="3200" dirty="0" smtClean="0"/>
              <a:t>Zij moeten deze subsidie gezamenlijk aanvragen met andere beheerders uit een agrarisch gebied. De aanvraag gaat dan via een zogeheten gebiedscoördinator van een gebied.</a:t>
            </a:r>
            <a:endParaRPr lang="nl-NL"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fontScale="92500" lnSpcReduction="10000"/>
          </a:bodyPr>
          <a:lstStyle/>
          <a:p>
            <a:r>
              <a:rPr lang="nl-NL" b="1" dirty="0" smtClean="0"/>
              <a:t>Nieuwe Natuurwet</a:t>
            </a:r>
          </a:p>
          <a:p>
            <a:r>
              <a:rPr lang="nl-NL" dirty="0" smtClean="0"/>
              <a:t>De nieuwe Wet Natuurbescherming vervangt straks 3 wetten; de Natuurbeschermingswet 1998, de Boswet en de Flora- en Faunawet. De wet gaat in op 1 juli 2016.</a:t>
            </a:r>
          </a:p>
          <a:p>
            <a:r>
              <a:rPr lang="nl-NL" dirty="0" smtClean="0"/>
              <a:t>De Europese regels staan hierin centraal. Het wordt overzichtelijker om de verbinding te zoeken tussen natuur en maatschappij. Daar profiteert zowel de natuur van als de samenleving.</a:t>
            </a:r>
            <a:endParaRPr lang="nl-NL" dirty="0"/>
          </a:p>
        </p:txBody>
      </p:sp>
      <p:sp>
        <p:nvSpPr>
          <p:cNvPr id="4" name="Rechthoek 3"/>
          <p:cNvSpPr/>
          <p:nvPr/>
        </p:nvSpPr>
        <p:spPr>
          <a:xfrm>
            <a:off x="6228184" y="5517232"/>
            <a:ext cx="1861600" cy="369332"/>
          </a:xfrm>
          <a:prstGeom prst="rect">
            <a:avLst/>
          </a:prstGeom>
        </p:spPr>
        <p:txBody>
          <a:bodyPr wrap="none">
            <a:spAutoFit/>
          </a:bodyPr>
          <a:lstStyle/>
          <a:p>
            <a:r>
              <a:rPr lang="nl-NL" u="sng" dirty="0" err="1">
                <a:hlinkClick r:id="rId2"/>
              </a:rPr>
              <a:t>nieuwenatuurwet</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0"/>
            <a:ext cx="9144000" cy="6126163"/>
          </a:xfrm>
        </p:spPr>
        <p:txBody>
          <a:bodyPr/>
          <a:lstStyle/>
          <a:p>
            <a:r>
              <a:rPr lang="nl-NL" b="1" dirty="0" smtClean="0"/>
              <a:t>Natuurvisie</a:t>
            </a:r>
          </a:p>
          <a:p>
            <a:pPr>
              <a:buNone/>
            </a:pPr>
            <a:endParaRPr lang="nl-NL" b="1" dirty="0" smtClean="0"/>
          </a:p>
          <a:p>
            <a:r>
              <a:rPr lang="nl-NL" b="1" dirty="0" smtClean="0"/>
              <a:t>In de natuurvisie beschrijft het kabinet in grote lijnen het natuurbeleid voor de komende 10 jaar. Kernpunt van de visie is een omslag in het denken: natuur hoort midden in de samenleving thuis en niet alleen in beschermde natuurgebieden. Dit is goed voor de economie </a:t>
            </a:r>
            <a:r>
              <a:rPr lang="nl-NL" b="1" dirty="0" err="1" smtClean="0"/>
              <a:t>én</a:t>
            </a:r>
            <a:r>
              <a:rPr lang="nl-NL" b="1" dirty="0" smtClean="0"/>
              <a:t> voor de biodiversiteit</a:t>
            </a:r>
            <a:endParaRPr lang="nl-NL" dirty="0" smtClean="0"/>
          </a:p>
          <a:p>
            <a:endParaRPr lang="nl-N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b="1" dirty="0" smtClean="0"/>
              <a:t>Wild zwijn bedreiging voor Brabantse natuur?</a:t>
            </a:r>
            <a:endParaRPr lang="nl-NL" dirty="0"/>
          </a:p>
        </p:txBody>
      </p:sp>
      <p:sp>
        <p:nvSpPr>
          <p:cNvPr id="4" name="Tijdelijke aanduiding voor inhoud 3"/>
          <p:cNvSpPr>
            <a:spLocks noGrp="1"/>
          </p:cNvSpPr>
          <p:nvPr>
            <p:ph idx="1"/>
          </p:nvPr>
        </p:nvSpPr>
        <p:spPr>
          <a:xfrm>
            <a:off x="0" y="1628800"/>
            <a:ext cx="9144000" cy="5229200"/>
          </a:xfrm>
        </p:spPr>
        <p:txBody>
          <a:bodyPr/>
          <a:lstStyle/>
          <a:p>
            <a:endParaRPr lang="nl-NL" dirty="0"/>
          </a:p>
        </p:txBody>
      </p:sp>
      <p:pic>
        <p:nvPicPr>
          <p:cNvPr id="2050" name="Picture 2" descr="http://www.mijnslager.info/images/vleessoorten/wild/dieren/Originelen/shutterstock_97367090-O.jpg"/>
          <p:cNvPicPr>
            <a:picLocks noChangeAspect="1" noChangeArrowheads="1"/>
          </p:cNvPicPr>
          <p:nvPr/>
        </p:nvPicPr>
        <p:blipFill>
          <a:blip r:embed="rId2" cstate="print"/>
          <a:srcRect/>
          <a:stretch>
            <a:fillRect/>
          </a:stretch>
        </p:blipFill>
        <p:spPr bwMode="auto">
          <a:xfrm>
            <a:off x="0" y="1458911"/>
            <a:ext cx="9144000" cy="539908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nos.nl/data/image/2016/02/12/256127/864x486.jpg"/>
          <p:cNvPicPr>
            <a:picLocks noChangeAspect="1" noChangeArrowheads="1"/>
          </p:cNvPicPr>
          <p:nvPr/>
        </p:nvPicPr>
        <p:blipFill>
          <a:blip r:embed="rId2" cstate="print"/>
          <a:srcRect/>
          <a:stretch>
            <a:fillRect/>
          </a:stretch>
        </p:blipFill>
        <p:spPr bwMode="auto">
          <a:xfrm>
            <a:off x="0" y="1196753"/>
            <a:ext cx="9144000" cy="5661248"/>
          </a:xfrm>
          <a:prstGeom prst="rect">
            <a:avLst/>
          </a:prstGeom>
          <a:noFill/>
        </p:spPr>
      </p:pic>
      <p:sp>
        <p:nvSpPr>
          <p:cNvPr id="4" name="Titel 3"/>
          <p:cNvSpPr>
            <a:spLocks noGrp="1"/>
          </p:cNvSpPr>
          <p:nvPr>
            <p:ph type="title"/>
          </p:nvPr>
        </p:nvSpPr>
        <p:spPr/>
        <p:txBody>
          <a:bodyPr>
            <a:normAutofit fontScale="90000"/>
          </a:bodyPr>
          <a:lstStyle/>
          <a:p>
            <a:r>
              <a:rPr lang="nl-NL" b="1" dirty="0" smtClean="0"/>
              <a:t>Muntjak mogelijke bedreiging voor Brabantse natuur?</a:t>
            </a:r>
            <a:br>
              <a:rPr lang="nl-NL" b="1" dirty="0" smtClean="0"/>
            </a:br>
            <a:endParaRPr lang="nl-NL" dirty="0"/>
          </a:p>
        </p:txBody>
      </p:sp>
      <p:sp>
        <p:nvSpPr>
          <p:cNvPr id="5" name="Tijdelijke aanduiding voor inhoud 4"/>
          <p:cNvSpPr>
            <a:spLocks noGrp="1"/>
          </p:cNvSpPr>
          <p:nvPr>
            <p:ph idx="1"/>
          </p:nvPr>
        </p:nvSpPr>
        <p:spPr/>
        <p:txBody>
          <a:bodyPr/>
          <a:lstStyle/>
          <a:p>
            <a:endParaRPr lang="nl-N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600" dirty="0" err="1" smtClean="0"/>
              <a:t>Quickscan</a:t>
            </a:r>
            <a:r>
              <a:rPr lang="nl-NL" sz="1600" dirty="0" smtClean="0"/>
              <a:t> flora en fauna</a:t>
            </a:r>
            <a:br>
              <a:rPr lang="nl-NL" sz="1600" dirty="0" smtClean="0"/>
            </a:br>
            <a:r>
              <a:rPr lang="nl-NL" sz="1600" dirty="0" err="1" smtClean="0"/>
              <a:t>Nergena</a:t>
            </a:r>
            <a:r>
              <a:rPr lang="nl-NL" sz="1600" dirty="0" smtClean="0"/>
              <a:t> (ong.)te </a:t>
            </a:r>
            <a:r>
              <a:rPr lang="nl-NL" sz="1600" dirty="0" err="1" smtClean="0"/>
              <a:t>Boxtel</a:t>
            </a:r>
            <a:r>
              <a:rPr lang="nl-NL" sz="1600" dirty="0" smtClean="0"/>
              <a:t/>
            </a:r>
            <a:br>
              <a:rPr lang="nl-NL" sz="1600" dirty="0" smtClean="0"/>
            </a:br>
            <a:r>
              <a:rPr lang="nl-NL" sz="1600" dirty="0" smtClean="0"/>
              <a:t>in de gemeente </a:t>
            </a:r>
            <a:r>
              <a:rPr lang="nl-NL" sz="1600" dirty="0" err="1" smtClean="0"/>
              <a:t>Boxtel</a:t>
            </a:r>
            <a:r>
              <a:rPr lang="nl-NL" sz="1600" dirty="0" smtClean="0"/>
              <a:t/>
            </a:r>
            <a:br>
              <a:rPr lang="nl-NL" sz="1600" dirty="0" smtClean="0"/>
            </a:br>
            <a:endParaRPr lang="nl-NL" sz="1600" dirty="0"/>
          </a:p>
        </p:txBody>
      </p:sp>
      <p:sp>
        <p:nvSpPr>
          <p:cNvPr id="3" name="Tijdelijke aanduiding voor inhoud 2"/>
          <p:cNvSpPr>
            <a:spLocks noGrp="1"/>
          </p:cNvSpPr>
          <p:nvPr>
            <p:ph idx="1"/>
          </p:nvPr>
        </p:nvSpPr>
        <p:spPr/>
        <p:txBody>
          <a:bodyPr>
            <a:normAutofit/>
          </a:bodyPr>
          <a:lstStyle/>
          <a:p>
            <a:pPr>
              <a:buNone/>
            </a:pPr>
            <a:endParaRPr lang="nl-NL" sz="1900" dirty="0" smtClean="0"/>
          </a:p>
          <a:p>
            <a:endParaRPr lang="nl-NL" sz="1400" dirty="0" smtClean="0"/>
          </a:p>
          <a:p>
            <a:endParaRPr lang="nl-NL" sz="1400" dirty="0"/>
          </a:p>
        </p:txBody>
      </p:sp>
      <p:sp>
        <p:nvSpPr>
          <p:cNvPr id="4" name="Rechthoek 3"/>
          <p:cNvSpPr/>
          <p:nvPr/>
        </p:nvSpPr>
        <p:spPr>
          <a:xfrm>
            <a:off x="2286000" y="2828836"/>
            <a:ext cx="4572000" cy="1477328"/>
          </a:xfrm>
          <a:prstGeom prst="rect">
            <a:avLst/>
          </a:prstGeom>
        </p:spPr>
        <p:txBody>
          <a:bodyPr>
            <a:spAutoFit/>
          </a:bodyPr>
          <a:lstStyle/>
          <a:p>
            <a:r>
              <a:rPr lang="nl-NL" dirty="0" smtClean="0">
                <a:hlinkClick r:id="rId2"/>
              </a:rPr>
              <a:t>http://www.ruimtelijkeplannen.nl/documents/NL.IMRO.0757.BP01nergenaong2014-VST1/b_NL.IMRO.0757.BP01nergenaong2014-VST1_tb6.pdf</a:t>
            </a:r>
            <a:endParaRPr lang="nl-NL" dirty="0" smtClean="0"/>
          </a:p>
          <a:p>
            <a:endParaRPr lang="nl-N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Exoten</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Rechthoek 3"/>
          <p:cNvSpPr/>
          <p:nvPr/>
        </p:nvSpPr>
        <p:spPr>
          <a:xfrm>
            <a:off x="2286000" y="3105835"/>
            <a:ext cx="4572000" cy="923330"/>
          </a:xfrm>
          <a:prstGeom prst="rect">
            <a:avLst/>
          </a:prstGeom>
        </p:spPr>
        <p:txBody>
          <a:bodyPr>
            <a:spAutoFit/>
          </a:bodyPr>
          <a:lstStyle/>
          <a:p>
            <a:r>
              <a:rPr lang="nl-NL" dirty="0" smtClean="0">
                <a:hlinkClick r:id="rId2"/>
              </a:rPr>
              <a:t>http://www.invasieve-exoten.nl/wat%20u%20kunt%20doen.html</a:t>
            </a:r>
            <a:endParaRPr lang="nl-NL" dirty="0" smtClean="0"/>
          </a:p>
          <a:p>
            <a:endParaRPr lang="nl-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r>
              <a:rPr lang="nl-NL" sz="1800" dirty="0" smtClean="0"/>
              <a:t>wasbeer</a:t>
            </a:r>
            <a:endParaRPr lang="nl-NL" sz="1800" dirty="0"/>
          </a:p>
        </p:txBody>
      </p:sp>
      <p:pic>
        <p:nvPicPr>
          <p:cNvPr id="1026" name="Picture 2" descr="Afbeeldingsresultaat voor exoten flora en fauna"/>
          <p:cNvPicPr>
            <a:picLocks noChangeAspect="1" noChangeArrowheads="1"/>
          </p:cNvPicPr>
          <p:nvPr/>
        </p:nvPicPr>
        <p:blipFill>
          <a:blip r:embed="rId2" cstate="print"/>
          <a:srcRect/>
          <a:stretch>
            <a:fillRect/>
          </a:stretch>
        </p:blipFill>
        <p:spPr bwMode="auto">
          <a:xfrm>
            <a:off x="0" y="0"/>
            <a:ext cx="2843808" cy="1724025"/>
          </a:xfrm>
          <a:prstGeom prst="rect">
            <a:avLst/>
          </a:prstGeom>
          <a:noFill/>
        </p:spPr>
      </p:pic>
      <p:pic>
        <p:nvPicPr>
          <p:cNvPr id="1028" name="Picture 4" descr="http://www.natuurtoezicht.nl/wp/wp-content/uploads/2015/12/Chinese-wolhandkrab-foto-Frank-Wagemans-001.jpg"/>
          <p:cNvPicPr>
            <a:picLocks noChangeAspect="1" noChangeArrowheads="1"/>
          </p:cNvPicPr>
          <p:nvPr/>
        </p:nvPicPr>
        <p:blipFill>
          <a:blip r:embed="rId3" cstate="print"/>
          <a:srcRect/>
          <a:stretch>
            <a:fillRect/>
          </a:stretch>
        </p:blipFill>
        <p:spPr bwMode="auto">
          <a:xfrm>
            <a:off x="5785172" y="0"/>
            <a:ext cx="3358828" cy="2520280"/>
          </a:xfrm>
          <a:prstGeom prst="rect">
            <a:avLst/>
          </a:prstGeom>
          <a:noFill/>
        </p:spPr>
      </p:pic>
      <p:sp>
        <p:nvSpPr>
          <p:cNvPr id="6" name="Tekstvak 5"/>
          <p:cNvSpPr txBox="1"/>
          <p:nvPr/>
        </p:nvSpPr>
        <p:spPr>
          <a:xfrm>
            <a:off x="6444208" y="2492896"/>
            <a:ext cx="2204001" cy="369332"/>
          </a:xfrm>
          <a:prstGeom prst="rect">
            <a:avLst/>
          </a:prstGeom>
          <a:noFill/>
        </p:spPr>
        <p:txBody>
          <a:bodyPr wrap="none" rtlCol="0">
            <a:spAutoFit/>
          </a:bodyPr>
          <a:lstStyle/>
          <a:p>
            <a:r>
              <a:rPr lang="nl-NL" dirty="0" smtClean="0"/>
              <a:t>Chinese wolhandkrab</a:t>
            </a:r>
            <a:endParaRPr lang="nl-NL" dirty="0"/>
          </a:p>
        </p:txBody>
      </p:sp>
      <p:pic>
        <p:nvPicPr>
          <p:cNvPr id="1030" name="Picture 6" descr="nijlgans"/>
          <p:cNvPicPr>
            <a:picLocks noChangeAspect="1" noChangeArrowheads="1"/>
          </p:cNvPicPr>
          <p:nvPr/>
        </p:nvPicPr>
        <p:blipFill>
          <a:blip r:embed="rId4" cstate="print"/>
          <a:srcRect/>
          <a:stretch>
            <a:fillRect/>
          </a:stretch>
        </p:blipFill>
        <p:spPr bwMode="auto">
          <a:xfrm>
            <a:off x="0" y="1916832"/>
            <a:ext cx="2195736" cy="1815142"/>
          </a:xfrm>
          <a:prstGeom prst="rect">
            <a:avLst/>
          </a:prstGeom>
          <a:noFill/>
        </p:spPr>
      </p:pic>
      <p:sp>
        <p:nvSpPr>
          <p:cNvPr id="8" name="Tekstvak 7"/>
          <p:cNvSpPr txBox="1"/>
          <p:nvPr/>
        </p:nvSpPr>
        <p:spPr>
          <a:xfrm>
            <a:off x="0" y="3789040"/>
            <a:ext cx="893706" cy="369332"/>
          </a:xfrm>
          <a:prstGeom prst="rect">
            <a:avLst/>
          </a:prstGeom>
          <a:noFill/>
        </p:spPr>
        <p:txBody>
          <a:bodyPr wrap="none" rtlCol="0">
            <a:spAutoFit/>
          </a:bodyPr>
          <a:lstStyle/>
          <a:p>
            <a:r>
              <a:rPr lang="nl-NL" dirty="0" smtClean="0"/>
              <a:t>nijlgans</a:t>
            </a:r>
            <a:endParaRPr lang="nl-NL" dirty="0"/>
          </a:p>
        </p:txBody>
      </p:sp>
      <p:pic>
        <p:nvPicPr>
          <p:cNvPr id="1032" name="Picture 8" descr="http://www.donschley.nl/plaatjes/zonnebaars.jpg"/>
          <p:cNvPicPr>
            <a:picLocks noChangeAspect="1" noChangeArrowheads="1"/>
          </p:cNvPicPr>
          <p:nvPr/>
        </p:nvPicPr>
        <p:blipFill>
          <a:blip r:embed="rId5" cstate="print"/>
          <a:srcRect/>
          <a:stretch>
            <a:fillRect/>
          </a:stretch>
        </p:blipFill>
        <p:spPr bwMode="auto">
          <a:xfrm>
            <a:off x="6865443" y="2924944"/>
            <a:ext cx="2278557" cy="1368152"/>
          </a:xfrm>
          <a:prstGeom prst="rect">
            <a:avLst/>
          </a:prstGeom>
          <a:noFill/>
        </p:spPr>
      </p:pic>
      <p:sp>
        <p:nvSpPr>
          <p:cNvPr id="10" name="Tekstvak 9"/>
          <p:cNvSpPr txBox="1"/>
          <p:nvPr/>
        </p:nvSpPr>
        <p:spPr>
          <a:xfrm>
            <a:off x="7883142" y="4293096"/>
            <a:ext cx="1260858" cy="369332"/>
          </a:xfrm>
          <a:prstGeom prst="rect">
            <a:avLst/>
          </a:prstGeom>
          <a:noFill/>
        </p:spPr>
        <p:txBody>
          <a:bodyPr wrap="none" rtlCol="0">
            <a:spAutoFit/>
          </a:bodyPr>
          <a:lstStyle/>
          <a:p>
            <a:r>
              <a:rPr lang="nl-NL" dirty="0" smtClean="0"/>
              <a:t>zonnebaars</a:t>
            </a:r>
            <a:endParaRPr lang="nl-NL" dirty="0"/>
          </a:p>
        </p:txBody>
      </p:sp>
      <p:sp>
        <p:nvSpPr>
          <p:cNvPr id="11" name="Rechthoek 10"/>
          <p:cNvSpPr/>
          <p:nvPr/>
        </p:nvSpPr>
        <p:spPr>
          <a:xfrm>
            <a:off x="0" y="6488668"/>
            <a:ext cx="3573414" cy="369332"/>
          </a:xfrm>
          <a:prstGeom prst="rect">
            <a:avLst/>
          </a:prstGeom>
        </p:spPr>
        <p:txBody>
          <a:bodyPr wrap="none">
            <a:spAutoFit/>
          </a:bodyPr>
          <a:lstStyle/>
          <a:p>
            <a:r>
              <a:rPr lang="nl-NL" dirty="0" smtClean="0"/>
              <a:t>http://www.nederlandsesoorten.nl/</a:t>
            </a:r>
            <a:endParaRPr lang="nl-NL" dirty="0"/>
          </a:p>
        </p:txBody>
      </p:sp>
      <p:pic>
        <p:nvPicPr>
          <p:cNvPr id="1034" name="Picture 10" descr="Afbeeldingsresultaat voor exoten flora en fauna"/>
          <p:cNvPicPr>
            <a:picLocks noChangeAspect="1" noChangeArrowheads="1"/>
          </p:cNvPicPr>
          <p:nvPr/>
        </p:nvPicPr>
        <p:blipFill>
          <a:blip r:embed="rId6" cstate="print"/>
          <a:srcRect/>
          <a:stretch>
            <a:fillRect/>
          </a:stretch>
        </p:blipFill>
        <p:spPr bwMode="auto">
          <a:xfrm>
            <a:off x="7400925" y="4670673"/>
            <a:ext cx="1743075" cy="2187327"/>
          </a:xfrm>
          <a:prstGeom prst="rect">
            <a:avLst/>
          </a:prstGeom>
          <a:noFill/>
        </p:spPr>
      </p:pic>
      <p:sp>
        <p:nvSpPr>
          <p:cNvPr id="13" name="Tekstvak 12"/>
          <p:cNvSpPr txBox="1"/>
          <p:nvPr/>
        </p:nvSpPr>
        <p:spPr>
          <a:xfrm>
            <a:off x="5724128" y="6488668"/>
            <a:ext cx="1696683" cy="369332"/>
          </a:xfrm>
          <a:prstGeom prst="rect">
            <a:avLst/>
          </a:prstGeom>
          <a:noFill/>
        </p:spPr>
        <p:txBody>
          <a:bodyPr wrap="none" rtlCol="0">
            <a:spAutoFit/>
          </a:bodyPr>
          <a:lstStyle/>
          <a:p>
            <a:r>
              <a:rPr lang="nl-NL" dirty="0" smtClean="0"/>
              <a:t>halsbandparkiet</a:t>
            </a:r>
            <a:endParaRPr lang="nl-NL" dirty="0"/>
          </a:p>
        </p:txBody>
      </p:sp>
      <p:pic>
        <p:nvPicPr>
          <p:cNvPr id="15" name="Afbeelding 14" descr="http://image.slidesharecdn.com/deel10enkelevoorbeeldenvanactueleecologischeproblemenenoplossingen2012-120201172750-phpapp02/95/deel-10-ecologische-problemen-en-oplossingen-47-638.jpg?cb=1422669564"/>
          <p:cNvPicPr/>
          <p:nvPr/>
        </p:nvPicPr>
        <p:blipFill>
          <a:blip r:embed="rId7" cstate="print"/>
          <a:srcRect l="1818" t="28634" r="47273" b="24009"/>
          <a:stretch>
            <a:fillRect/>
          </a:stretch>
        </p:blipFill>
        <p:spPr bwMode="auto">
          <a:xfrm>
            <a:off x="2843808" y="0"/>
            <a:ext cx="2933700" cy="2047875"/>
          </a:xfrm>
          <a:prstGeom prst="rect">
            <a:avLst/>
          </a:prstGeom>
          <a:noFill/>
        </p:spPr>
      </p:pic>
      <p:sp>
        <p:nvSpPr>
          <p:cNvPr id="16" name="Tekstvak 15"/>
          <p:cNvSpPr txBox="1"/>
          <p:nvPr/>
        </p:nvSpPr>
        <p:spPr>
          <a:xfrm>
            <a:off x="3203848" y="2060848"/>
            <a:ext cx="2382191" cy="369332"/>
          </a:xfrm>
          <a:prstGeom prst="rect">
            <a:avLst/>
          </a:prstGeom>
          <a:noFill/>
        </p:spPr>
        <p:txBody>
          <a:bodyPr wrap="none" rtlCol="0">
            <a:spAutoFit/>
          </a:bodyPr>
          <a:lstStyle/>
          <a:p>
            <a:r>
              <a:rPr lang="nl-NL" dirty="0" smtClean="0"/>
              <a:t>Amerikaanse brulkikker</a:t>
            </a:r>
            <a:endParaRPr lang="nl-NL" dirty="0"/>
          </a:p>
        </p:txBody>
      </p:sp>
      <p:pic>
        <p:nvPicPr>
          <p:cNvPr id="40962" name="Picture 2" descr="http://2.bp.blogspot.com/_9dFJxiozB5s/TF7heKqZLSI/AAAAAAAABKE/0lLaLao3v8Q/s1600/2010-08-08_185342.png"/>
          <p:cNvPicPr>
            <a:picLocks noChangeAspect="1" noChangeArrowheads="1"/>
          </p:cNvPicPr>
          <p:nvPr/>
        </p:nvPicPr>
        <p:blipFill>
          <a:blip r:embed="rId8" cstate="print"/>
          <a:srcRect/>
          <a:stretch>
            <a:fillRect/>
          </a:stretch>
        </p:blipFill>
        <p:spPr bwMode="auto">
          <a:xfrm>
            <a:off x="0" y="4149080"/>
            <a:ext cx="2714625" cy="1971676"/>
          </a:xfrm>
          <a:prstGeom prst="rect">
            <a:avLst/>
          </a:prstGeom>
          <a:noFill/>
        </p:spPr>
      </p:pic>
      <p:sp>
        <p:nvSpPr>
          <p:cNvPr id="18" name="Tekstvak 17"/>
          <p:cNvSpPr txBox="1"/>
          <p:nvPr/>
        </p:nvSpPr>
        <p:spPr>
          <a:xfrm>
            <a:off x="0" y="6093296"/>
            <a:ext cx="2080185" cy="369332"/>
          </a:xfrm>
          <a:prstGeom prst="rect">
            <a:avLst/>
          </a:prstGeom>
          <a:noFill/>
        </p:spPr>
        <p:txBody>
          <a:bodyPr wrap="none" rtlCol="0">
            <a:spAutoFit/>
          </a:bodyPr>
          <a:lstStyle/>
          <a:p>
            <a:r>
              <a:rPr lang="nl-NL" dirty="0" smtClean="0"/>
              <a:t>Aziatische tijgermug</a:t>
            </a:r>
            <a:endParaRPr lang="nl-NL" dirty="0"/>
          </a:p>
        </p:txBody>
      </p:sp>
      <p:pic>
        <p:nvPicPr>
          <p:cNvPr id="40964" name="Picture 4" descr="http://1.bp.blogspot.com/-_JdGIuCvnsk/Ty6JlX5j_8I/AAAAAAAABxM/VpL1slZ6eZc/s1600/2012-02-05_144508.png"/>
          <p:cNvPicPr>
            <a:picLocks noChangeAspect="1" noChangeArrowheads="1"/>
          </p:cNvPicPr>
          <p:nvPr/>
        </p:nvPicPr>
        <p:blipFill>
          <a:blip r:embed="rId9" cstate="print"/>
          <a:srcRect/>
          <a:stretch>
            <a:fillRect/>
          </a:stretch>
        </p:blipFill>
        <p:spPr bwMode="auto">
          <a:xfrm>
            <a:off x="2843808" y="2564904"/>
            <a:ext cx="3362325" cy="2095501"/>
          </a:xfrm>
          <a:prstGeom prst="rect">
            <a:avLst/>
          </a:prstGeom>
          <a:noFill/>
        </p:spPr>
      </p:pic>
      <p:sp>
        <p:nvSpPr>
          <p:cNvPr id="20" name="Tekstvak 19"/>
          <p:cNvSpPr txBox="1"/>
          <p:nvPr/>
        </p:nvSpPr>
        <p:spPr>
          <a:xfrm>
            <a:off x="2843808" y="4653136"/>
            <a:ext cx="1004955" cy="369332"/>
          </a:xfrm>
          <a:prstGeom prst="rect">
            <a:avLst/>
          </a:prstGeom>
          <a:noFill/>
        </p:spPr>
        <p:txBody>
          <a:bodyPr wrap="none" rtlCol="0">
            <a:spAutoFit/>
          </a:bodyPr>
          <a:lstStyle/>
          <a:p>
            <a:r>
              <a:rPr lang="nl-NL" dirty="0" smtClean="0"/>
              <a:t>bisamrat</a:t>
            </a:r>
            <a:endParaRPr lang="nl-NL" dirty="0"/>
          </a:p>
        </p:txBody>
      </p:sp>
      <p:pic>
        <p:nvPicPr>
          <p:cNvPr id="40966" name="Picture 6" descr="Pallas’ eekhoorn (foto: Ard van Roij)"/>
          <p:cNvPicPr>
            <a:picLocks noChangeAspect="1" noChangeArrowheads="1"/>
          </p:cNvPicPr>
          <p:nvPr/>
        </p:nvPicPr>
        <p:blipFill>
          <a:blip r:embed="rId10" cstate="print"/>
          <a:srcRect/>
          <a:stretch>
            <a:fillRect/>
          </a:stretch>
        </p:blipFill>
        <p:spPr bwMode="auto">
          <a:xfrm>
            <a:off x="4067944" y="4653136"/>
            <a:ext cx="2204978" cy="1440160"/>
          </a:xfrm>
          <a:prstGeom prst="rect">
            <a:avLst/>
          </a:prstGeom>
          <a:noFill/>
        </p:spPr>
      </p:pic>
      <p:sp>
        <p:nvSpPr>
          <p:cNvPr id="22" name="Tekstvak 21"/>
          <p:cNvSpPr txBox="1"/>
          <p:nvPr/>
        </p:nvSpPr>
        <p:spPr>
          <a:xfrm>
            <a:off x="4067944" y="6093296"/>
            <a:ext cx="1617622" cy="369332"/>
          </a:xfrm>
          <a:prstGeom prst="rect">
            <a:avLst/>
          </a:prstGeom>
          <a:noFill/>
        </p:spPr>
        <p:txBody>
          <a:bodyPr wrap="none" rtlCol="0">
            <a:spAutoFit/>
          </a:bodyPr>
          <a:lstStyle/>
          <a:p>
            <a:r>
              <a:rPr lang="nl-NL" dirty="0" err="1" smtClean="0"/>
              <a:t>Pallaseekhoorn</a:t>
            </a:r>
            <a:endParaRPr lang="nl-N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s://upload.wikimedia.org/wikipedia/commons/thumb/2/21/Fallopia_japonica01.jpg/266px-Fallopia_japonica01.jpg"/>
          <p:cNvPicPr>
            <a:picLocks noChangeAspect="1" noChangeArrowheads="1"/>
          </p:cNvPicPr>
          <p:nvPr/>
        </p:nvPicPr>
        <p:blipFill>
          <a:blip r:embed="rId2" cstate="print"/>
          <a:srcRect/>
          <a:stretch>
            <a:fillRect/>
          </a:stretch>
        </p:blipFill>
        <p:spPr bwMode="auto">
          <a:xfrm>
            <a:off x="0" y="0"/>
            <a:ext cx="2533650" cy="3381375"/>
          </a:xfrm>
          <a:prstGeom prst="rect">
            <a:avLst/>
          </a:prstGeom>
          <a:noFill/>
        </p:spPr>
      </p:pic>
      <p:sp>
        <p:nvSpPr>
          <p:cNvPr id="5" name="Tekstvak 4"/>
          <p:cNvSpPr txBox="1"/>
          <p:nvPr/>
        </p:nvSpPr>
        <p:spPr>
          <a:xfrm>
            <a:off x="0" y="3356992"/>
            <a:ext cx="2314673" cy="369332"/>
          </a:xfrm>
          <a:prstGeom prst="rect">
            <a:avLst/>
          </a:prstGeom>
          <a:noFill/>
        </p:spPr>
        <p:txBody>
          <a:bodyPr wrap="none" rtlCol="0">
            <a:spAutoFit/>
          </a:bodyPr>
          <a:lstStyle/>
          <a:p>
            <a:r>
              <a:rPr lang="nl-NL" dirty="0" smtClean="0"/>
              <a:t>Japanse duizendknoop</a:t>
            </a:r>
            <a:endParaRPr lang="nl-NL" dirty="0"/>
          </a:p>
        </p:txBody>
      </p:sp>
      <p:sp>
        <p:nvSpPr>
          <p:cNvPr id="41986" name="AutoShape 2" descr="Afbeeldingsresultaat voor bosp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41988" name="AutoShape 4" descr="Afbeeldingsresultaat voor bosp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41992" name="Picture 8" descr="Afbeeldingsresultaat voor bospest"/>
          <p:cNvPicPr>
            <a:picLocks noChangeAspect="1" noChangeArrowheads="1"/>
          </p:cNvPicPr>
          <p:nvPr/>
        </p:nvPicPr>
        <p:blipFill>
          <a:blip r:embed="rId3" cstate="print"/>
          <a:srcRect/>
          <a:stretch>
            <a:fillRect/>
          </a:stretch>
        </p:blipFill>
        <p:spPr bwMode="auto">
          <a:xfrm>
            <a:off x="2555776" y="0"/>
            <a:ext cx="3618175" cy="2420888"/>
          </a:xfrm>
          <a:prstGeom prst="rect">
            <a:avLst/>
          </a:prstGeom>
          <a:noFill/>
        </p:spPr>
      </p:pic>
      <p:sp>
        <p:nvSpPr>
          <p:cNvPr id="10" name="Tekstvak 9"/>
          <p:cNvSpPr txBox="1"/>
          <p:nvPr/>
        </p:nvSpPr>
        <p:spPr>
          <a:xfrm>
            <a:off x="2555776" y="2420888"/>
            <a:ext cx="3258071" cy="369332"/>
          </a:xfrm>
          <a:prstGeom prst="rect">
            <a:avLst/>
          </a:prstGeom>
          <a:noFill/>
        </p:spPr>
        <p:txBody>
          <a:bodyPr wrap="none" rtlCol="0">
            <a:spAutoFit/>
          </a:bodyPr>
          <a:lstStyle/>
          <a:p>
            <a:r>
              <a:rPr lang="nl-NL" dirty="0" smtClean="0"/>
              <a:t>Amerikaanse vogelkers (bospest)</a:t>
            </a:r>
            <a:endParaRPr lang="nl-NL" dirty="0"/>
          </a:p>
        </p:txBody>
      </p:sp>
      <p:sp>
        <p:nvSpPr>
          <p:cNvPr id="41994" name="AutoShape 10" descr="Afbeeldingsresultaat voor waternav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41996" name="AutoShape 12" descr="Afbeeldingsresultaat voor waternav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41998" name="Picture 14" descr="http://images.naturalis.nl/original/116631.jpg"/>
          <p:cNvPicPr>
            <a:picLocks noChangeAspect="1" noChangeArrowheads="1"/>
          </p:cNvPicPr>
          <p:nvPr/>
        </p:nvPicPr>
        <p:blipFill>
          <a:blip r:embed="rId4" cstate="print"/>
          <a:srcRect/>
          <a:stretch>
            <a:fillRect/>
          </a:stretch>
        </p:blipFill>
        <p:spPr bwMode="auto">
          <a:xfrm>
            <a:off x="0" y="3645024"/>
            <a:ext cx="3646728" cy="2736304"/>
          </a:xfrm>
          <a:prstGeom prst="rect">
            <a:avLst/>
          </a:prstGeom>
          <a:noFill/>
        </p:spPr>
      </p:pic>
      <p:sp>
        <p:nvSpPr>
          <p:cNvPr id="14" name="Tekstvak 13"/>
          <p:cNvSpPr txBox="1"/>
          <p:nvPr/>
        </p:nvSpPr>
        <p:spPr>
          <a:xfrm>
            <a:off x="683568" y="6488668"/>
            <a:ext cx="1224566" cy="369332"/>
          </a:xfrm>
          <a:prstGeom prst="rect">
            <a:avLst/>
          </a:prstGeom>
          <a:noFill/>
        </p:spPr>
        <p:txBody>
          <a:bodyPr wrap="none" rtlCol="0">
            <a:spAutoFit/>
          </a:bodyPr>
          <a:lstStyle/>
          <a:p>
            <a:r>
              <a:rPr lang="nl-NL" dirty="0" smtClean="0"/>
              <a:t>waternavel</a:t>
            </a:r>
            <a:endParaRPr lang="nl-NL" dirty="0"/>
          </a:p>
        </p:txBody>
      </p:sp>
      <p:pic>
        <p:nvPicPr>
          <p:cNvPr id="42000" name="Picture 16" descr="http://3.bp.blogspot.com/-qqTm-Gqrv4g/VTn_M1KBplI/AAAAAAAADOM/LsXGjwIuKc4/s1600/11710_789439011137261_971023965360192339_n.jpg"/>
          <p:cNvPicPr>
            <a:picLocks noChangeAspect="1" noChangeArrowheads="1"/>
          </p:cNvPicPr>
          <p:nvPr/>
        </p:nvPicPr>
        <p:blipFill>
          <a:blip r:embed="rId5" cstate="print"/>
          <a:srcRect/>
          <a:stretch>
            <a:fillRect/>
          </a:stretch>
        </p:blipFill>
        <p:spPr bwMode="auto">
          <a:xfrm>
            <a:off x="6156176" y="0"/>
            <a:ext cx="2987824" cy="2343151"/>
          </a:xfrm>
          <a:prstGeom prst="rect">
            <a:avLst/>
          </a:prstGeom>
          <a:noFill/>
        </p:spPr>
      </p:pic>
      <p:sp>
        <p:nvSpPr>
          <p:cNvPr id="16" name="Tekstvak 15"/>
          <p:cNvSpPr txBox="1"/>
          <p:nvPr/>
        </p:nvSpPr>
        <p:spPr>
          <a:xfrm>
            <a:off x="6516216" y="2348880"/>
            <a:ext cx="1696234" cy="369332"/>
          </a:xfrm>
          <a:prstGeom prst="rect">
            <a:avLst/>
          </a:prstGeom>
          <a:noFill/>
        </p:spPr>
        <p:txBody>
          <a:bodyPr wrap="none" rtlCol="0">
            <a:spAutoFit/>
          </a:bodyPr>
          <a:lstStyle/>
          <a:p>
            <a:r>
              <a:rPr lang="nl-NL" dirty="0" smtClean="0"/>
              <a:t>Winterpostelein</a:t>
            </a:r>
            <a:endParaRPr lang="nl-NL" dirty="0"/>
          </a:p>
        </p:txBody>
      </p:sp>
      <p:pic>
        <p:nvPicPr>
          <p:cNvPr id="42002" name="Picture 18" descr="http://2.bp.blogspot.com/-Nbz8Sa40rRU/Vn0ZL33tEPI/AAAAAAAAEwQ/0vBYZ_MAjqw/s320/WSY0034601_3653.jpg"/>
          <p:cNvPicPr>
            <a:picLocks noChangeAspect="1" noChangeArrowheads="1"/>
          </p:cNvPicPr>
          <p:nvPr/>
        </p:nvPicPr>
        <p:blipFill>
          <a:blip r:embed="rId6" cstate="print"/>
          <a:srcRect/>
          <a:stretch>
            <a:fillRect/>
          </a:stretch>
        </p:blipFill>
        <p:spPr bwMode="auto">
          <a:xfrm>
            <a:off x="6096000" y="2708920"/>
            <a:ext cx="3048000" cy="2000251"/>
          </a:xfrm>
          <a:prstGeom prst="rect">
            <a:avLst/>
          </a:prstGeom>
          <a:noFill/>
        </p:spPr>
      </p:pic>
      <p:sp>
        <p:nvSpPr>
          <p:cNvPr id="18" name="Tekstvak 17"/>
          <p:cNvSpPr txBox="1"/>
          <p:nvPr/>
        </p:nvSpPr>
        <p:spPr>
          <a:xfrm>
            <a:off x="6516216" y="4725144"/>
            <a:ext cx="1792542" cy="369332"/>
          </a:xfrm>
          <a:prstGeom prst="rect">
            <a:avLst/>
          </a:prstGeom>
          <a:noFill/>
        </p:spPr>
        <p:txBody>
          <a:bodyPr wrap="none" rtlCol="0">
            <a:spAutoFit/>
          </a:bodyPr>
          <a:lstStyle/>
          <a:p>
            <a:r>
              <a:rPr lang="nl-NL" dirty="0" smtClean="0"/>
              <a:t>Moerasanemoon</a:t>
            </a:r>
            <a:endParaRPr lang="nl-NL" dirty="0"/>
          </a:p>
        </p:txBody>
      </p:sp>
      <p:pic>
        <p:nvPicPr>
          <p:cNvPr id="42004" name="Picture 20" descr="http://2.bp.blogspot.com/-B3NZDtykV6I/UR35dzAPRfI/AAAAAAAADNk/R0HGAwkwGDY/s320/2013-02-15_100115.jpg"/>
          <p:cNvPicPr>
            <a:picLocks noChangeAspect="1" noChangeArrowheads="1"/>
          </p:cNvPicPr>
          <p:nvPr/>
        </p:nvPicPr>
        <p:blipFill>
          <a:blip r:embed="rId7" cstate="print"/>
          <a:srcRect/>
          <a:stretch>
            <a:fillRect/>
          </a:stretch>
        </p:blipFill>
        <p:spPr bwMode="auto">
          <a:xfrm>
            <a:off x="3923928" y="2924944"/>
            <a:ext cx="1704603" cy="2088232"/>
          </a:xfrm>
          <a:prstGeom prst="rect">
            <a:avLst/>
          </a:prstGeom>
          <a:noFill/>
        </p:spPr>
      </p:pic>
      <p:sp>
        <p:nvSpPr>
          <p:cNvPr id="20" name="Tekstvak 19"/>
          <p:cNvSpPr txBox="1"/>
          <p:nvPr/>
        </p:nvSpPr>
        <p:spPr>
          <a:xfrm>
            <a:off x="4067944" y="4869160"/>
            <a:ext cx="1328825" cy="369332"/>
          </a:xfrm>
          <a:prstGeom prst="rect">
            <a:avLst/>
          </a:prstGeom>
          <a:noFill/>
        </p:spPr>
        <p:txBody>
          <a:bodyPr wrap="square" rtlCol="0">
            <a:spAutoFit/>
          </a:bodyPr>
          <a:lstStyle/>
          <a:p>
            <a:r>
              <a:rPr lang="nl-NL" dirty="0" err="1" smtClean="0"/>
              <a:t>Knolcyperus</a:t>
            </a:r>
            <a:endParaRPr lang="nl-NL" dirty="0"/>
          </a:p>
        </p:txBody>
      </p:sp>
      <p:pic>
        <p:nvPicPr>
          <p:cNvPr id="42006" name="Picture 22" descr="Afbeeldingsresultaat voor amerikaanse eik"/>
          <p:cNvPicPr>
            <a:picLocks noChangeAspect="1" noChangeArrowheads="1"/>
          </p:cNvPicPr>
          <p:nvPr/>
        </p:nvPicPr>
        <p:blipFill>
          <a:blip r:embed="rId8" cstate="print"/>
          <a:srcRect/>
          <a:stretch>
            <a:fillRect/>
          </a:stretch>
        </p:blipFill>
        <p:spPr bwMode="auto">
          <a:xfrm>
            <a:off x="6677025" y="5010149"/>
            <a:ext cx="2466975" cy="1847851"/>
          </a:xfrm>
          <a:prstGeom prst="rect">
            <a:avLst/>
          </a:prstGeom>
          <a:noFill/>
        </p:spPr>
      </p:pic>
      <p:sp>
        <p:nvSpPr>
          <p:cNvPr id="22" name="Tekstvak 21"/>
          <p:cNvSpPr txBox="1"/>
          <p:nvPr/>
        </p:nvSpPr>
        <p:spPr>
          <a:xfrm>
            <a:off x="4355976" y="6488668"/>
            <a:ext cx="1724383" cy="369332"/>
          </a:xfrm>
          <a:prstGeom prst="rect">
            <a:avLst/>
          </a:prstGeom>
          <a:noFill/>
        </p:spPr>
        <p:txBody>
          <a:bodyPr wrap="none" rtlCol="0">
            <a:spAutoFit/>
          </a:bodyPr>
          <a:lstStyle/>
          <a:p>
            <a:r>
              <a:rPr lang="nl-NL" dirty="0" smtClean="0"/>
              <a:t>A</a:t>
            </a:r>
            <a:r>
              <a:rPr lang="nl-NL" dirty="0" smtClean="0"/>
              <a:t>merikaanse eik</a:t>
            </a:r>
            <a:endParaRPr lang="nl-NL" dirty="0"/>
          </a:p>
        </p:txBody>
      </p:sp>
      <p:cxnSp>
        <p:nvCxnSpPr>
          <p:cNvPr id="24" name="Rechte verbindingslijn met pijl 23"/>
          <p:cNvCxnSpPr>
            <a:stCxn id="22" idx="3"/>
          </p:cNvCxnSpPr>
          <p:nvPr/>
        </p:nvCxnSpPr>
        <p:spPr>
          <a:xfrm flipV="1">
            <a:off x="6080359" y="6669360"/>
            <a:ext cx="507865" cy="3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39938" name="Picture 2" descr="http://image.slidesharecdn.com/exoten-119946808173962-2/95/exoten-11-728.jpg?cb=1199439282"/>
          <p:cNvPicPr>
            <a:picLocks noChangeAspect="1" noChangeArrowheads="1"/>
          </p:cNvPicPr>
          <p:nvPr/>
        </p:nvPicPr>
        <p:blipFill>
          <a:blip r:embed="rId2" cstate="print"/>
          <a:srcRect/>
          <a:stretch>
            <a:fillRect/>
          </a:stretch>
        </p:blipFill>
        <p:spPr bwMode="auto">
          <a:xfrm>
            <a:off x="1" y="-3153"/>
            <a:ext cx="9144000" cy="686115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b="1" dirty="0" smtClean="0"/>
              <a:t>Bescherming van dieren en planten</a:t>
            </a:r>
          </a:p>
          <a:p>
            <a:r>
              <a:rPr lang="nl-NL" dirty="0" smtClean="0"/>
              <a:t>Er zijn veel verschillende soorten planten en dieren in Nederland. Sommige soorten zijn kwetsbaar zoals bijvoorbeeld vleermuizen en mussen. In de nieuwe wet worden 945 soorten actief beschermd.</a:t>
            </a:r>
          </a:p>
          <a:p>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lnSpcReduction="10000"/>
          </a:bodyPr>
          <a:lstStyle/>
          <a:p>
            <a:r>
              <a:rPr lang="nl-NL" b="1" dirty="0" smtClean="0"/>
              <a:t>Provincies zorgen voor de uitvoering</a:t>
            </a:r>
          </a:p>
          <a:p>
            <a:r>
              <a:rPr lang="nl-NL" dirty="0" smtClean="0"/>
              <a:t>De provincies krijgen regie over het natuurbeleid in de regio, terwijl voorheen de Rijksoverheid verantwoordelijk was.. Na inwerkingtreding van de nieuwe Natuurwet worden ook de bevoegdheden aan de provincies overgedragen. Zij maken dan afwegingen voor vergunningen en ontheffingen.</a:t>
            </a:r>
          </a:p>
          <a:p>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8194" name="Picture 2" descr="http://decentrale.regelgeving.overheid.nl/cvdr/images/Bladel/i2917.jpg"/>
          <p:cNvPicPr>
            <a:picLocks noChangeAspect="1" noChangeArrowheads="1"/>
          </p:cNvPicPr>
          <p:nvPr/>
        </p:nvPicPr>
        <p:blipFill>
          <a:blip r:embed="rId2" cstate="print"/>
          <a:srcRect/>
          <a:stretch>
            <a:fillRect/>
          </a:stretch>
        </p:blipFill>
        <p:spPr bwMode="auto">
          <a:xfrm>
            <a:off x="0" y="127000"/>
            <a:ext cx="9144000" cy="6731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9144000" cy="6986528"/>
          </a:xfrm>
          <a:prstGeom prst="rect">
            <a:avLst/>
          </a:prstGeom>
        </p:spPr>
        <p:txBody>
          <a:bodyPr wrap="square">
            <a:spAutoFit/>
          </a:bodyPr>
          <a:lstStyle/>
          <a:p>
            <a:r>
              <a:rPr lang="nl-NL" sz="3200" b="1" dirty="0" smtClean="0"/>
              <a:t>Gemeenten bieden een gebruiksvriendelijk loket</a:t>
            </a:r>
          </a:p>
          <a:p>
            <a:endParaRPr lang="nl-NL" sz="3200" b="1" dirty="0" smtClean="0"/>
          </a:p>
          <a:p>
            <a:r>
              <a:rPr lang="nl-NL" sz="3200" dirty="0" smtClean="0"/>
              <a:t>Voor burgers en bedrijven is het belangrijk dat zij makkelijk en snel weten of een activiteit met mogelijk schadelijke gevolgen voor de natuur toelaatbaar is. </a:t>
            </a:r>
          </a:p>
          <a:p>
            <a:endParaRPr lang="nl-NL" sz="3200" dirty="0"/>
          </a:p>
          <a:p>
            <a:r>
              <a:rPr lang="nl-NL" sz="3200" dirty="0" smtClean="0"/>
              <a:t>Met de nieuwe wet wordt bij het aanvragen van een omgevingsvergunning bij de gemeente straks gelijk getoetst wat de gevolgen voor de natuur zijn. </a:t>
            </a:r>
          </a:p>
          <a:p>
            <a:endParaRPr lang="nl-NL" sz="3200" dirty="0"/>
          </a:p>
          <a:p>
            <a:r>
              <a:rPr lang="nl-NL" sz="3200" dirty="0" smtClean="0"/>
              <a:t>Men hoeft dus geen aparte natuurvergunning meer aan te vragen en is verzekerd dat het belang van de natuur bij de start van een activiteit volgens de regels wordt meegewogen</a:t>
            </a:r>
            <a:endParaRPr lang="nl-NL"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5362" name="Picture 2" descr="Poster Tijdsplanning Flora- en faunawet"/>
          <p:cNvPicPr>
            <a:picLocks noChangeAspect="1" noChangeArrowheads="1"/>
          </p:cNvPicPr>
          <p:nvPr/>
        </p:nvPicPr>
        <p:blipFill>
          <a:blip r:embed="rId2" cstate="print"/>
          <a:srcRect/>
          <a:stretch>
            <a:fillRect/>
          </a:stretch>
        </p:blipFill>
        <p:spPr bwMode="auto">
          <a:xfrm>
            <a:off x="2411760" y="260648"/>
            <a:ext cx="4536504" cy="59046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026" name="Picture 2" descr="http://www.eco-works.nl/upload/flora__en_fauna_beleidskader_2.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494</Words>
  <Application>Microsoft Office PowerPoint</Application>
  <PresentationFormat>Diavoorstelling (4:3)</PresentationFormat>
  <Paragraphs>61</Paragraphs>
  <Slides>27</Slides>
  <Notes>0</Notes>
  <HiddenSlides>0</HiddenSlides>
  <MMClips>0</MMClips>
  <ScaleCrop>false</ScaleCrop>
  <HeadingPairs>
    <vt:vector size="4" baseType="variant">
      <vt:variant>
        <vt:lpstr>Thema</vt:lpstr>
      </vt:variant>
      <vt:variant>
        <vt:i4>1</vt:i4>
      </vt:variant>
      <vt:variant>
        <vt:lpstr>Diatitels</vt:lpstr>
      </vt:variant>
      <vt:variant>
        <vt:i4>27</vt:i4>
      </vt:variant>
    </vt:vector>
  </HeadingPairs>
  <TitlesOfParts>
    <vt:vector size="28" baseType="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Wild zwijn bedreiging voor Brabantse natuur?</vt:lpstr>
      <vt:lpstr>Muntjak mogelijke bedreiging voor Brabantse natuur? </vt:lpstr>
      <vt:lpstr>Quickscan flora en fauna Nergena (ong.)te Boxtel in de gemeente Boxtel </vt:lpstr>
      <vt:lpstr>Exoten</vt:lpstr>
      <vt:lpstr>Dia 25</vt:lpstr>
      <vt:lpstr>Dia 26</vt:lpstr>
      <vt:lpstr>Dia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Chris van Eert</dc:creator>
  <cp:lastModifiedBy>Chris van Eert</cp:lastModifiedBy>
  <cp:revision>13</cp:revision>
  <dcterms:created xsi:type="dcterms:W3CDTF">2016-02-14T11:40:59Z</dcterms:created>
  <dcterms:modified xsi:type="dcterms:W3CDTF">2016-02-16T09:35:48Z</dcterms:modified>
</cp:coreProperties>
</file>